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4"/>
    <p:sldMasterId id="2147483682" r:id="rId5"/>
    <p:sldMasterId id="214748368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7e6b2ab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7e6b2ab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dec0f3994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dec0f3994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37e6b2abe_0_1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37e6b2abe_0_1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ec0f399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ec0f399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37e6b2abe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37e6b2abe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4dec0f399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4dec0f399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4dec0f3994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4dec0f3994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4dec0f3994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4dec0f3994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dec0f3994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dec0f399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ec0f3994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ec0f3994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7e6b2ab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7e6b2ab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37e6b2ab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37e6b2ab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7e6b2ab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7e6b2ab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37e6b2ab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37e6b2ab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7e6b2abe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7e6b2abe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7e6b2abe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7e6b2abe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37e6b2abe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37e6b2abe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7e6b2abe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7e6b2abe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37e6b2ab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37e6b2ab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7e6b2abe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7e6b2ab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7e6b2ab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7e6b2ab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7e6b2ab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7e6b2ab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dec0f39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dec0f39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37e6b2ab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37e6b2ab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7e6b2abe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7e6b2abe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37e6b2abe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37e6b2abe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7e6b2ab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7e6b2ab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37e6b2abe_0_8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37e6b2abe_0_8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37e6b2abe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337e6b2abe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7e6b2abe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37e6b2abe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37e6b2abe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37e6b2abe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37e6b2abe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37e6b2ab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37e6b2abe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37e6b2abe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dec0f399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dec0f399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37e6b2abe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37e6b2abe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37e6b2abe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37e6b2abe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7e6b2abe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7e6b2abe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7e6b2abe_0_1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7e6b2abe_0_1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37e6b2abe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37e6b2abe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37e6b2abe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37e6b2abe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37e6b2abe_0_4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37e6b2abe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7e6b2abe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7e6b2abe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7e6b2abe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7e6b2abe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7e6b2abe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7e6b2abe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dec0f39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dec0f39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37e6b2ab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337e6b2ab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37e6b2abe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37e6b2abe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7e6b2abe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7e6b2abe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7e6b2abe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7e6b2abe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37e6b2abe_0_4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37e6b2abe_0_4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7e6b2abe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7e6b2abe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37e6b2abe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37e6b2ab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37e6b2abe_0_5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337e6b2abe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37e6b2abe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37e6b2abe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37e6b2abe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37e6b2abe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dec0f399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dec0f399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37e6b2abe_0_10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337e6b2abe_0_10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37e6b2abe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337e6b2abe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37e6b2abe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37e6b2abe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37e6b2abe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37e6b2abe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37e6b2abe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37e6b2abe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7e6b2abe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7e6b2abe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37e6b2abe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337e6b2abe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37e6b2abe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37e6b2abe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37e6b2abe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37e6b2abe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37e6b2abe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37e6b2abe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dec0f399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dec0f399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37e6b2abe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37e6b2abe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337e6b2abe_0_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337e6b2abe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37e6b2abe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337e6b2abe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37e6b2abe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37e6b2abe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7e6b2abe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7e6b2abe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37e6b2ab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37e6b2ab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37e6b2abe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37e6b2abe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37e6b2abe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37e6b2abe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37e6b2abe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37e6b2abe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337e6b2abe_0_7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337e6b2abe_0_7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dec0f3994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dec0f399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337e6b2abe_0_8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337e6b2abe_0_8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337e6b2abe_0_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337e6b2abe_0_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337e6b2abe_0_8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337e6b2abe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7e6b2abe_0_8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37e6b2abe_0_8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337e6b2abe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337e6b2abe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37e6b2abe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37e6b2abe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337e6b2abe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337e6b2abe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37e6b2abe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37e6b2abe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337e6b2abe_0_8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337e6b2abe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37e6b2ab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37e6b2ab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dec0f3994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dec0f3994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37e6b2abe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37e6b2abe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37e6b2abe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337e6b2abe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37e6b2abe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37e6b2abe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337e6b2abe_0_9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337e6b2abe_0_9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37e6b2abe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37e6b2abe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37e6b2abe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37e6b2abe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337e6b2abe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337e6b2abe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337e6b2abe_0_10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337e6b2abe_0_10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337e6b2abe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337e6b2abe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37e6b2ab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37e6b2ab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6479" y="3651330"/>
            <a:ext cx="982047" cy="127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76479" y="3651330"/>
            <a:ext cx="982047" cy="127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4" name="Google Shape;10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4" name="Google Shape;114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5" name="Google Shape;115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6" name="Google Shape;1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23" name="Google Shape;1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2" name="Google Shape;1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35" name="Google Shape;13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8" name="Google Shape;138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9" name="Google Shape;13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Relationship Id="rId4" Type="http://schemas.openxmlformats.org/officeDocument/2006/relationships/image" Target="../media/image1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8.jpg"/><Relationship Id="rId4" Type="http://schemas.openxmlformats.org/officeDocument/2006/relationships/image" Target="../media/image2.jpg"/><Relationship Id="rId5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4.png"/><Relationship Id="rId4" Type="http://schemas.openxmlformats.org/officeDocument/2006/relationships/image" Target="../media/image1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8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Relationship Id="rId4" Type="http://schemas.openxmlformats.org/officeDocument/2006/relationships/image" Target="../media/image1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.jpg"/><Relationship Id="rId4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9.png"/><Relationship Id="rId4" Type="http://schemas.openxmlformats.org/officeDocument/2006/relationships/image" Target="../media/image27.png"/><Relationship Id="rId5" Type="http://schemas.openxmlformats.org/officeDocument/2006/relationships/image" Target="../media/image24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.jpg"/><Relationship Id="rId4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4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6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2.png"/><Relationship Id="rId4" Type="http://schemas.openxmlformats.org/officeDocument/2006/relationships/image" Target="../media/image5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6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1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4.jpg"/><Relationship Id="rId4" Type="http://schemas.openxmlformats.org/officeDocument/2006/relationships/image" Target="../media/image5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48.jpg"/><Relationship Id="rId4" Type="http://schemas.openxmlformats.org/officeDocument/2006/relationships/image" Target="../media/image14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9.png"/><Relationship Id="rId4" Type="http://schemas.openxmlformats.org/officeDocument/2006/relationships/image" Target="../media/image11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51.png"/><Relationship Id="rId4" Type="http://schemas.openxmlformats.org/officeDocument/2006/relationships/image" Target="../media/image6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1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7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type="ctrTitle"/>
          </p:nvPr>
        </p:nvSpPr>
        <p:spPr>
          <a:xfrm>
            <a:off x="198308" y="297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RESTful Web Microservices</a:t>
            </a:r>
            <a:endParaRPr/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311700" y="3429550"/>
            <a:ext cx="85206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Mike Amundsen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@mamund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API Academy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488" y="152400"/>
            <a:ext cx="61290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RESTful Web Microservices?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8"/>
          <p:cNvSpPr txBox="1"/>
          <p:nvPr>
            <p:ph idx="1" type="body"/>
          </p:nvPr>
        </p:nvSpPr>
        <p:spPr>
          <a:xfrm>
            <a:off x="331050" y="4694200"/>
            <a:ext cx="8627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By Dgies - Own work, CC BY-SA 3.0, https://commons.wikimedia.org/w/index.php?curid=13691666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800px-Ted_Nelson_cropped.jpg" id="210" name="Google Shape;210;p48"/>
          <p:cNvPicPr preferRelativeResize="0"/>
          <p:nvPr/>
        </p:nvPicPr>
        <p:blipFill rotWithShape="1">
          <a:blip r:embed="rId3">
            <a:alphaModFix/>
          </a:blip>
          <a:srcRect b="34593" l="13425" r="16245" t="0"/>
          <a:stretch/>
        </p:blipFill>
        <p:spPr>
          <a:xfrm>
            <a:off x="6181475" y="1017725"/>
            <a:ext cx="2447800" cy="2729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8"/>
          <p:cNvSpPr txBox="1"/>
          <p:nvPr>
            <p:ph idx="1" type="body"/>
          </p:nvPr>
        </p:nvSpPr>
        <p:spPr>
          <a:xfrm>
            <a:off x="457200" y="1200151"/>
            <a:ext cx="54996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1" lang="en" sz="3000">
                <a:solidFill>
                  <a:srgbClr val="FFFFFF"/>
                </a:solidFill>
              </a:rPr>
              <a:t>The words hypertext, hyperlink, and hypermedia were</a:t>
            </a:r>
            <a:r>
              <a:rPr b="0" i="1" lang="en" sz="3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coined by Ted Nelson around 1965.</a:t>
            </a:r>
            <a:endParaRPr b="0" i="1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48"/>
          <p:cNvSpPr txBox="1"/>
          <p:nvPr>
            <p:ph idx="4294967295"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The Web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48"/>
          <p:cNvSpPr txBox="1"/>
          <p:nvPr/>
        </p:nvSpPr>
        <p:spPr>
          <a:xfrm>
            <a:off x="6181475" y="3854550"/>
            <a:ext cx="25752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Ted Nelson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/>
        </p:nvSpPr>
        <p:spPr>
          <a:xfrm>
            <a:off x="306900" y="1364450"/>
            <a:ext cx="5874000" cy="29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"We should work toward a universal linked information system, in which generality and portability are [most] important." </a:t>
            </a:r>
            <a:br>
              <a:rPr i="1" lang="en" sz="3000">
                <a:solidFill>
                  <a:srgbClr val="FFFFFF"/>
                </a:solidFill>
              </a:rPr>
            </a:br>
            <a:br>
              <a:rPr i="1" lang="en" sz="3000">
                <a:solidFill>
                  <a:srgbClr val="FFFFFF"/>
                </a:solidFill>
              </a:rPr>
            </a:br>
            <a:r>
              <a:rPr i="1" lang="en" sz="3000">
                <a:solidFill>
                  <a:srgbClr val="FFFFFF"/>
                </a:solidFill>
              </a:rPr>
              <a:t>-- Tim Berners-Lee, 1989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id="219" name="Google Shape;2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2950" y="1364452"/>
            <a:ext cx="2264425" cy="28305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0" name="Google Shape;220;p49"/>
          <p:cNvSpPr txBox="1"/>
          <p:nvPr>
            <p:ph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HTTP and HTML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0"/>
          <p:cNvPicPr preferRelativeResize="0"/>
          <p:nvPr/>
        </p:nvPicPr>
        <p:blipFill rotWithShape="1">
          <a:blip r:embed="rId3">
            <a:alphaModFix/>
          </a:blip>
          <a:srcRect b="0" l="12754" r="11055" t="0"/>
          <a:stretch/>
        </p:blipFill>
        <p:spPr>
          <a:xfrm>
            <a:off x="6507150" y="1280400"/>
            <a:ext cx="2339150" cy="30701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6" name="Google Shape;226;p50"/>
          <p:cNvSpPr txBox="1"/>
          <p:nvPr/>
        </p:nvSpPr>
        <p:spPr>
          <a:xfrm>
            <a:off x="306900" y="1230925"/>
            <a:ext cx="5902500" cy="3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"REST emphasizes scalability of component interactions, generality of interfaces,</a:t>
            </a:r>
            <a:endParaRPr i="1" sz="30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independent deployment of components, and intermediary components."</a:t>
            </a:r>
            <a:br>
              <a:rPr i="1" lang="en" sz="3000">
                <a:solidFill>
                  <a:srgbClr val="FFFFFF"/>
                </a:solidFill>
              </a:rPr>
            </a:br>
            <a:br>
              <a:rPr i="1" lang="en" sz="3000">
                <a:solidFill>
                  <a:srgbClr val="FFFFFF"/>
                </a:solidFill>
              </a:rPr>
            </a:br>
            <a:r>
              <a:rPr i="1" lang="en" sz="3000">
                <a:solidFill>
                  <a:srgbClr val="FFFFFF"/>
                </a:solidFill>
              </a:rPr>
              <a:t>-- Roy Fielding, 2000</a:t>
            </a:r>
            <a:endParaRPr i="1" sz="3000">
              <a:solidFill>
                <a:srgbClr val="FFFFFF"/>
              </a:solidFill>
            </a:endParaRPr>
          </a:p>
        </p:txBody>
      </p:sp>
      <p:sp>
        <p:nvSpPr>
          <p:cNvPr id="227" name="Google Shape;227;p50"/>
          <p:cNvSpPr txBox="1"/>
          <p:nvPr>
            <p:ph type="title"/>
          </p:nvPr>
        </p:nvSpPr>
        <p:spPr>
          <a:xfrm>
            <a:off x="89100" y="445025"/>
            <a:ext cx="900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REpresentational State Transfer (REST)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1"/>
          <p:cNvSpPr txBox="1"/>
          <p:nvPr>
            <p:ph type="title"/>
          </p:nvPr>
        </p:nvSpPr>
        <p:spPr>
          <a:xfrm>
            <a:off x="311700" y="1017725"/>
            <a:ext cx="5540700" cy="359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"An approach to developing a single application as a suite of small services, each running in its own process and communicating with lightweight mechanisms."</a:t>
            </a:r>
            <a:br>
              <a:rPr i="1" lang="en" sz="3000"/>
            </a:br>
            <a:br>
              <a:rPr i="1" lang="en" sz="3000"/>
            </a:br>
            <a:r>
              <a:rPr i="1" lang="en" sz="3000"/>
              <a:t>-- Martin Fowler, 2014</a:t>
            </a:r>
            <a:endParaRPr i="1" sz="3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1"/>
          <p:cNvSpPr txBox="1"/>
          <p:nvPr/>
        </p:nvSpPr>
        <p:spPr>
          <a:xfrm>
            <a:off x="773450" y="4563400"/>
            <a:ext cx="81084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https://www.thoughtworks.com/insights/blog/microservices-nutshell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4" name="Google Shape;2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175" y="1019463"/>
            <a:ext cx="2503700" cy="310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1"/>
          <p:cNvSpPr txBox="1"/>
          <p:nvPr>
            <p:ph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>
                <a:solidFill>
                  <a:srgbClr val="FFFFFF"/>
                </a:solidFill>
              </a:rPr>
              <a:t>Microservices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Microservice Characteristics</a:t>
            </a:r>
            <a:endParaRPr/>
          </a:p>
        </p:txBody>
      </p:sp>
      <p:sp>
        <p:nvSpPr>
          <p:cNvPr id="241" name="Google Shape;241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Make each program do one thing well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Expect the output of every program to be the input of another program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Design and build software to be tried early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tools to lighten the programming task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Unix Operating Principles (1978)</a:t>
            </a:r>
            <a:endParaRPr/>
          </a:p>
        </p:txBody>
      </p:sp>
      <p:sp>
        <p:nvSpPr>
          <p:cNvPr id="247" name="Google Shape;247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Make each program do one thing well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Expect the output of every program to be the input of another program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Design and build software to be tried early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Use tools to lighten the programming task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53"/>
          <p:cNvSpPr txBox="1"/>
          <p:nvPr/>
        </p:nvSpPr>
        <p:spPr>
          <a:xfrm>
            <a:off x="580100" y="4511850"/>
            <a:ext cx="79407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https://en.wikipedia.org/wiki/Unix_philosophy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Loosely-coupled components </a:t>
            </a:r>
            <a:br>
              <a:rPr i="1" lang="en"/>
            </a:br>
            <a:r>
              <a:rPr i="1" lang="en"/>
              <a:t>running in an </a:t>
            </a:r>
            <a:br>
              <a:rPr i="1" lang="en"/>
            </a:br>
            <a:r>
              <a:rPr i="1" lang="en"/>
              <a:t>engineered system.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Traveling</a:t>
            </a:r>
            <a:br>
              <a:rPr b="1" lang="en"/>
            </a:b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125" y="152400"/>
            <a:ext cx="7039745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Traveling</a:t>
            </a:r>
            <a:br>
              <a:rPr b="1" lang="en"/>
            </a:br>
            <a:endParaRPr b="1"/>
          </a:p>
        </p:txBody>
      </p:sp>
      <p:pic>
        <p:nvPicPr>
          <p:cNvPr id="264" name="Google Shape;2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99" y="1177125"/>
            <a:ext cx="2496450" cy="2789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Traveling</a:t>
            </a:r>
            <a:br>
              <a:rPr b="1" lang="en"/>
            </a:br>
            <a:r>
              <a:rPr b="1" lang="en"/>
              <a:t>the Network</a:t>
            </a:r>
            <a:endParaRPr b="1"/>
          </a:p>
        </p:txBody>
      </p:sp>
      <p:pic>
        <p:nvPicPr>
          <p:cNvPr id="270" name="Google Shape;27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474" y="1177125"/>
            <a:ext cx="2496450" cy="278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1225" y="1177125"/>
            <a:ext cx="2789251" cy="278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58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12" y="83738"/>
            <a:ext cx="9221175" cy="610752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Programming</a:t>
            </a:r>
            <a:br>
              <a:rPr b="1" lang="en"/>
            </a:br>
            <a:r>
              <a:rPr b="1" lang="en"/>
              <a:t>the Network</a:t>
            </a:r>
            <a:endParaRPr b="1"/>
          </a:p>
        </p:txBody>
      </p:sp>
      <p:pic>
        <p:nvPicPr>
          <p:cNvPr id="278" name="Google Shape;27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774" y="1177125"/>
            <a:ext cx="2496450" cy="2789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0725" y="1177125"/>
            <a:ext cx="2789251" cy="278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2700" y="152400"/>
            <a:ext cx="68391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1"/>
          <p:cNvSpPr txBox="1"/>
          <p:nvPr/>
        </p:nvSpPr>
        <p:spPr>
          <a:xfrm>
            <a:off x="331050" y="4694200"/>
            <a:ext cx="8627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https://en.wikipedia.org/wiki/Fallacies_of_distributed_computing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95" name="Google Shape;295;p61"/>
          <p:cNvSpPr txBox="1"/>
          <p:nvPr/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</a:rPr>
              <a:t>Fallacies of Distributed Computing (1994)</a:t>
            </a:r>
            <a:endParaRPr b="1" sz="3000">
              <a:solidFill>
                <a:srgbClr val="FFFFFF"/>
              </a:solidFill>
            </a:endParaRPr>
          </a:p>
        </p:txBody>
      </p:sp>
      <p:pic>
        <p:nvPicPr>
          <p:cNvPr id="296" name="Google Shape;29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2275" y="1187925"/>
            <a:ext cx="1734175" cy="26012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7" name="Google Shape;297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50" y="1170125"/>
            <a:ext cx="4298885" cy="337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61"/>
          <p:cNvSpPr txBox="1"/>
          <p:nvPr/>
        </p:nvSpPr>
        <p:spPr>
          <a:xfrm>
            <a:off x="7022400" y="3854550"/>
            <a:ext cx="17343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L Peter Deutsch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2"/>
          <p:cNvSpPr txBox="1"/>
          <p:nvPr>
            <p:ph idx="1" type="body"/>
          </p:nvPr>
        </p:nvSpPr>
        <p:spPr>
          <a:xfrm>
            <a:off x="331050" y="4694200"/>
            <a:ext cx="8627400" cy="3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"Data on the Inside vs. Data on the Outside, Helland (2005) http://cidrdb.org/cidr2005/papers/P12.pdf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304" name="Google Shape;304;p62"/>
          <p:cNvSpPr txBox="1"/>
          <p:nvPr>
            <p:ph idx="1" type="body"/>
          </p:nvPr>
        </p:nvSpPr>
        <p:spPr>
          <a:xfrm>
            <a:off x="457200" y="1200151"/>
            <a:ext cx="5499600" cy="3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i="1" lang="en" sz="3000">
                <a:solidFill>
                  <a:srgbClr val="FFFFFF"/>
                </a:solidFill>
              </a:rPr>
              <a:t>"There is no simultaneity at a distance." </a:t>
            </a:r>
            <a:br>
              <a:rPr i="1" lang="en" sz="3000">
                <a:solidFill>
                  <a:srgbClr val="FFFFFF"/>
                </a:solidFill>
              </a:rPr>
            </a:br>
            <a:br>
              <a:rPr i="1" lang="en" sz="3000">
                <a:solidFill>
                  <a:srgbClr val="FFFFFF"/>
                </a:solidFill>
              </a:rPr>
            </a:br>
            <a:r>
              <a:rPr i="1" lang="en" sz="3000">
                <a:solidFill>
                  <a:srgbClr val="FFFFFF"/>
                </a:solidFill>
              </a:rPr>
              <a:t>-- Pat Helland (2005) </a:t>
            </a:r>
            <a:endParaRPr b="0" i="1" sz="3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62"/>
          <p:cNvSpPr txBox="1"/>
          <p:nvPr>
            <p:ph idx="4294967295" type="title"/>
          </p:nvPr>
        </p:nvSpPr>
        <p:spPr>
          <a:xfrm>
            <a:off x="457200" y="445025"/>
            <a:ext cx="837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1" lang="en" sz="3600">
                <a:solidFill>
                  <a:srgbClr val="FFFFFF"/>
                </a:solidFill>
              </a:rPr>
              <a:t>Programming the Network</a:t>
            </a:r>
            <a:endParaRPr b="1" i="0" sz="3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6" name="Google Shape;30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8650" y="1200146"/>
            <a:ext cx="2144400" cy="20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2"/>
          <p:cNvSpPr txBox="1"/>
          <p:nvPr/>
        </p:nvSpPr>
        <p:spPr>
          <a:xfrm>
            <a:off x="6558650" y="3288525"/>
            <a:ext cx="21444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Pat Helland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3"/>
          <p:cNvSpPr txBox="1"/>
          <p:nvPr/>
        </p:nvSpPr>
        <p:spPr>
          <a:xfrm>
            <a:off x="490250" y="1050338"/>
            <a:ext cx="5185200" cy="29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rgbClr val="FFFFFF"/>
                </a:solidFill>
              </a:rPr>
              <a:t>“Bugs will happen. They cannot be eliminated, so they must be survived instead.” </a:t>
            </a:r>
            <a:br>
              <a:rPr i="1" lang="en" sz="3000">
                <a:solidFill>
                  <a:srgbClr val="FFFFFF"/>
                </a:solidFill>
              </a:rPr>
            </a:br>
            <a:br>
              <a:rPr i="1" lang="en" sz="3000">
                <a:solidFill>
                  <a:srgbClr val="FFFFFF"/>
                </a:solidFill>
              </a:rPr>
            </a:br>
            <a:r>
              <a:rPr i="1" lang="en" sz="3000">
                <a:solidFill>
                  <a:srgbClr val="FFFFFF"/>
                </a:solidFill>
              </a:rPr>
              <a:t>-- Michael T. Nygard</a:t>
            </a:r>
            <a:endParaRPr i="1" sz="3000">
              <a:solidFill>
                <a:srgbClr val="FFFFFF"/>
              </a:solidFill>
            </a:endParaRPr>
          </a:p>
        </p:txBody>
      </p:sp>
      <p:pic>
        <p:nvPicPr>
          <p:cNvPr id="313" name="Google Shape;31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225" y="1213799"/>
            <a:ext cx="2879375" cy="28793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nee2_xlargebeta.jpg" id="318" name="Google Shape;31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835" y="692363"/>
            <a:ext cx="3132325" cy="3758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Nygard Stability Patterns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324" name="Google Shape;324;p65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Timeout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Circuit Breaker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Bulkhead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Steady State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Fail Fast</a:t>
            </a:r>
            <a:endParaRPr b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b="1" lang="en" sz="2400">
                <a:solidFill>
                  <a:srgbClr val="FFFFFF"/>
                </a:solidFill>
              </a:rPr>
              <a:t>Handshaking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descr="mnee2_xlargebeta.jpg" id="325" name="Google Shape;32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3006" y="3459132"/>
            <a:ext cx="1263800" cy="1516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8700"/>
            <a:ext cx="8839201" cy="387503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9" name="Google Shape;159;p39"/>
          <p:cNvSpPr txBox="1"/>
          <p:nvPr>
            <p:ph idx="4294967295" type="title"/>
          </p:nvPr>
        </p:nvSpPr>
        <p:spPr>
          <a:xfrm>
            <a:off x="311700" y="28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training.amundsen.com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67"/>
          <p:cNvPicPr preferRelativeResize="0"/>
          <p:nvPr/>
        </p:nvPicPr>
        <p:blipFill rotWithShape="1">
          <a:blip r:embed="rId3">
            <a:alphaModFix/>
          </a:blip>
          <a:srcRect b="0" l="16740" r="27753" t="9371"/>
          <a:stretch/>
        </p:blipFill>
        <p:spPr>
          <a:xfrm>
            <a:off x="1162474" y="-507725"/>
            <a:ext cx="6705623" cy="6158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"</a:t>
            </a:r>
            <a:r>
              <a:rPr i="1" lang="en"/>
              <a:t>The journey of a thousand miles begins with one step." -- Lao Tzu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Let's talk about code for a bit...</a:t>
            </a:r>
            <a:endParaRPr i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Let's talk about </a:t>
            </a:r>
            <a:r>
              <a:rPr b="1" i="1" lang="en"/>
              <a:t>code</a:t>
            </a:r>
            <a:r>
              <a:rPr i="1" lang="en"/>
              <a:t> for a bit...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250" y="1277412"/>
            <a:ext cx="6644226" cy="25886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7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Stateless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367" name="Google Shape;367;p73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Simple processors (converters, translators, etc.)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 dependence on other microservices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 local data storage (disk I/O)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most common MSC example, but the least useful!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Stateless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373" name="Google Shape;373;p74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 shared state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Easy to replace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Easy to scale up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 rotWithShape="1">
          <a:blip r:embed="rId3">
            <a:alphaModFix/>
          </a:blip>
          <a:srcRect b="63066" l="0" r="0" t="0"/>
          <a:stretch/>
        </p:blipFill>
        <p:spPr>
          <a:xfrm>
            <a:off x="311691" y="1460850"/>
            <a:ext cx="6442775" cy="17033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9" name="Google Shape;379;p7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Stateless Microservices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8175"/>
            <a:ext cx="8839200" cy="370213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http://g.mamund.com/msabook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But, what about the network?</a:t>
            </a:r>
            <a:endParaRPr i="1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network</a:t>
            </a:r>
            <a:endParaRPr/>
          </a:p>
        </p:txBody>
      </p:sp>
      <p:sp>
        <p:nvSpPr>
          <p:cNvPr id="390" name="Google Shape;390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the work takes too long?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Stateless Microservices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396" name="Google Shape;396;p78"/>
          <p:cNvPicPr preferRelativeResize="0"/>
          <p:nvPr/>
        </p:nvPicPr>
        <p:blipFill rotWithShape="1">
          <a:blip r:embed="rId3">
            <a:alphaModFix/>
          </a:blip>
          <a:srcRect b="1089" l="0" r="0" t="34461"/>
          <a:stretch/>
        </p:blipFill>
        <p:spPr>
          <a:xfrm>
            <a:off x="311700" y="1225037"/>
            <a:ext cx="5838000" cy="26934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97" name="Google Shape;397;p78"/>
          <p:cNvSpPr txBox="1"/>
          <p:nvPr/>
        </p:nvSpPr>
        <p:spPr>
          <a:xfrm>
            <a:off x="6365350" y="1152475"/>
            <a:ext cx="2466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Fail-Fast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mnee2_xlargebeta.jpg" id="398" name="Google Shape;39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677" y="3941127"/>
            <a:ext cx="862125" cy="103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28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9"/>
          <p:cNvSpPr txBox="1"/>
          <p:nvPr>
            <p:ph type="title"/>
          </p:nvPr>
        </p:nvSpPr>
        <p:spPr>
          <a:xfrm>
            <a:off x="2289275" y="2150850"/>
            <a:ext cx="5433900" cy="841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Caves of Persisius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8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Persistence</a:t>
            </a:r>
            <a:r>
              <a:rPr b="1" lang="en" sz="2800">
                <a:solidFill>
                  <a:srgbClr val="FFFFFF"/>
                </a:solidFill>
              </a:rPr>
              <a:t>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410" name="Google Shape;410;p8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Simple (local) storage (reads and/or writes)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Disk I/O dependent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Possibly VM or one-U dependent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Commonly needed MSC, not the easiest to implement.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81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Persistence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416" name="Google Shape;416;p81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System of Record/Source of Truth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Relatively easy to scale for reads (CQRS)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No cross-service two-phase commits (Saga)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Persistence Microservices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422" name="Google Shape;422;p82"/>
          <p:cNvPicPr preferRelativeResize="0"/>
          <p:nvPr/>
        </p:nvPicPr>
        <p:blipFill rotWithShape="1">
          <a:blip r:embed="rId3">
            <a:alphaModFix/>
          </a:blip>
          <a:srcRect b="71699" l="0" r="13852" t="0"/>
          <a:stretch/>
        </p:blipFill>
        <p:spPr>
          <a:xfrm>
            <a:off x="311700" y="1334050"/>
            <a:ext cx="6082000" cy="14285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But, what about the network?</a:t>
            </a:r>
            <a:endParaRPr i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</a:t>
            </a:r>
            <a:r>
              <a:rPr lang="en"/>
              <a:t>the network</a:t>
            </a:r>
            <a:endParaRPr/>
          </a:p>
        </p:txBody>
      </p:sp>
      <p:sp>
        <p:nvSpPr>
          <p:cNvPr id="433" name="Google Shape;433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the work takes too long?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is the dependent service doesn't respond in time?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the dependent service is down?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the storage overflows (data, logs, etc.)?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Persistence Microservices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439" name="Google Shape;439;p85"/>
          <p:cNvPicPr preferRelativeResize="0"/>
          <p:nvPr/>
        </p:nvPicPr>
        <p:blipFill rotWithShape="1">
          <a:blip r:embed="rId3">
            <a:alphaModFix/>
          </a:blip>
          <a:srcRect b="0" l="0" r="0" t="28140"/>
          <a:stretch/>
        </p:blipFill>
        <p:spPr>
          <a:xfrm>
            <a:off x="311700" y="1226250"/>
            <a:ext cx="4766675" cy="2449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0" name="Google Shape;440;p85"/>
          <p:cNvSpPr txBox="1"/>
          <p:nvPr/>
        </p:nvSpPr>
        <p:spPr>
          <a:xfrm>
            <a:off x="6365350" y="1152475"/>
            <a:ext cx="277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Fail-Fast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Timeout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Circuit Breaker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Steady State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mnee2_xlargebeta.jpg" id="441" name="Google Shape;44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677" y="3941127"/>
            <a:ext cx="862125" cy="103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1"/>
          <p:cNvSpPr txBox="1"/>
          <p:nvPr>
            <p:ph type="title"/>
          </p:nvPr>
        </p:nvSpPr>
        <p:spPr>
          <a:xfrm>
            <a:off x="335400" y="355450"/>
            <a:ext cx="847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/>
              <a:t>http://g.mamund.com/cambook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1"/>
          <p:cNvSpPr txBox="1"/>
          <p:nvPr>
            <p:ph idx="1" type="body"/>
          </p:nvPr>
        </p:nvSpPr>
        <p:spPr>
          <a:xfrm>
            <a:off x="311700" y="1354988"/>
            <a:ext cx="52239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"A reusable guide to the technology, business, and politics of doing APIs at scale within the enterprise."</a:t>
            </a:r>
            <a:br>
              <a:rPr i="1" lang="en" sz="2400">
                <a:solidFill>
                  <a:srgbClr val="FFFFFF"/>
                </a:solidFill>
              </a:rPr>
            </a:br>
            <a:br>
              <a:rPr i="1" lang="en" sz="2400">
                <a:solidFill>
                  <a:srgbClr val="FFFFFF"/>
                </a:solidFill>
              </a:rPr>
            </a:br>
            <a:r>
              <a:rPr i="1" lang="en" sz="2400">
                <a:solidFill>
                  <a:srgbClr val="FFFFFF"/>
                </a:solidFill>
              </a:rPr>
              <a:t>-- Kin Lane, API Evangelist</a:t>
            </a:r>
            <a:endParaRPr i="1" sz="2400">
              <a:solidFill>
                <a:srgbClr val="FFFFFF"/>
              </a:solidFill>
            </a:endParaRPr>
          </a:p>
        </p:txBody>
      </p:sp>
      <p:pic>
        <p:nvPicPr>
          <p:cNvPr id="172" name="Google Shape;17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1063" y="1152476"/>
            <a:ext cx="2933934" cy="3821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28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86"/>
          <p:cNvSpPr txBox="1"/>
          <p:nvPr>
            <p:ph type="title"/>
          </p:nvPr>
        </p:nvSpPr>
        <p:spPr>
          <a:xfrm>
            <a:off x="1841950" y="2150850"/>
            <a:ext cx="5736300" cy="841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Scholars of Aggregato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Aggregator</a:t>
            </a:r>
            <a:r>
              <a:rPr b="1" lang="en" sz="2800">
                <a:solidFill>
                  <a:srgbClr val="FFFFFF"/>
                </a:solidFill>
              </a:rPr>
              <a:t>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453" name="Google Shape;453;p8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Depends on other ("distant") microservices 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Network dependent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Usually Disk I/O dependence, too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The most often-needed; most challenging, too.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Aggregator Microservices</a:t>
            </a:r>
            <a:endParaRPr b="1" sz="2800">
              <a:solidFill>
                <a:srgbClr val="FFFFFF"/>
              </a:solidFill>
            </a:endParaRPr>
          </a:p>
        </p:txBody>
      </p:sp>
      <p:sp>
        <p:nvSpPr>
          <p:cNvPr id="459" name="Google Shape;459;p88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Sequence vs. Parallel calls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Timing is everything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Easy to scale (should be…)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89"/>
          <p:cNvPicPr preferRelativeResize="0"/>
          <p:nvPr/>
        </p:nvPicPr>
        <p:blipFill rotWithShape="1">
          <a:blip r:embed="rId3">
            <a:alphaModFix/>
          </a:blip>
          <a:srcRect b="69108" l="0" r="3006" t="0"/>
          <a:stretch/>
        </p:blipFill>
        <p:spPr>
          <a:xfrm>
            <a:off x="311700" y="1285525"/>
            <a:ext cx="6960975" cy="2056549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5" name="Google Shape;465;p8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Aggregator Microservices</a:t>
            </a:r>
            <a:endParaRPr b="1"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But, what about the network?</a:t>
            </a:r>
            <a:endParaRPr i="1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the network</a:t>
            </a:r>
            <a:endParaRPr/>
          </a:p>
        </p:txBody>
      </p:sp>
      <p:sp>
        <p:nvSpPr>
          <p:cNvPr id="476" name="Google Shape;476;p9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the work takes too long?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a dependent services doesn't respond in time?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a dependent service is down?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storage overflows (data, logs, etc.)?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a dependent service is unhealthy?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n" sz="2400">
                <a:solidFill>
                  <a:srgbClr val="FFFFFF"/>
                </a:solidFill>
              </a:rPr>
              <a:t>What if traffic for a service spikes?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9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Aggregator Microservices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482" name="Google Shape;482;p92"/>
          <p:cNvPicPr preferRelativeResize="0"/>
          <p:nvPr/>
        </p:nvPicPr>
        <p:blipFill rotWithShape="1">
          <a:blip r:embed="rId3">
            <a:alphaModFix/>
          </a:blip>
          <a:srcRect b="0" l="0" r="0" t="31058"/>
          <a:stretch/>
        </p:blipFill>
        <p:spPr>
          <a:xfrm>
            <a:off x="311700" y="1159450"/>
            <a:ext cx="5679825" cy="3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92"/>
          <p:cNvSpPr txBox="1"/>
          <p:nvPr/>
        </p:nvSpPr>
        <p:spPr>
          <a:xfrm>
            <a:off x="6365350" y="1152475"/>
            <a:ext cx="277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Fail-Fast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Timeout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Circuit Breaker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Steady State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Handshaking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Bulkhead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mnee2_xlargebeta.jpg" id="484" name="Google Shape;48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677" y="3941127"/>
            <a:ext cx="862125" cy="103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Nygard's Admonition...</a:t>
            </a:r>
            <a:endParaRPr/>
          </a:p>
        </p:txBody>
      </p:sp>
      <p:pic>
        <p:nvPicPr>
          <p:cNvPr id="490" name="Google Shape;4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338" y="1087575"/>
            <a:ext cx="8345313" cy="3820975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238" y="230813"/>
            <a:ext cx="5545525" cy="46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Let </a:t>
            </a:r>
            <a:r>
              <a:rPr b="1" i="1" lang="en"/>
              <a:t>not</a:t>
            </a:r>
            <a:r>
              <a:rPr i="1" lang="en"/>
              <a:t> talk about code for a bit...</a:t>
            </a:r>
            <a:endParaRPr i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Discovering</a:t>
            </a:r>
            <a:endParaRPr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8225" y="889325"/>
            <a:ext cx="3473400" cy="33648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97"/>
          <p:cNvSpPr txBox="1"/>
          <p:nvPr/>
        </p:nvSpPr>
        <p:spPr>
          <a:xfrm>
            <a:off x="460185" y="4448175"/>
            <a:ext cx="82236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https://blogs.technet.microsoft.com/michael_platt/2005/08/30/integration-and-interoperability/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512" name="Google Shape;512;p97"/>
          <p:cNvSpPr txBox="1"/>
          <p:nvPr/>
        </p:nvSpPr>
        <p:spPr>
          <a:xfrm>
            <a:off x="518375" y="1212975"/>
            <a:ext cx="62520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>
                <a:solidFill>
                  <a:srgbClr val="FFFFFF"/>
                </a:solidFill>
              </a:rPr>
              <a:t>"Interoperation is peer to peer. Integration is where a system is subsumed within another." </a:t>
            </a:r>
            <a:br>
              <a:rPr i="1" lang="en" sz="2400">
                <a:solidFill>
                  <a:srgbClr val="FFFFFF"/>
                </a:solidFill>
              </a:rPr>
            </a:br>
            <a:br>
              <a:rPr i="1" lang="en" sz="2400">
                <a:solidFill>
                  <a:srgbClr val="FFFFFF"/>
                </a:solidFill>
              </a:rPr>
            </a:br>
            <a:r>
              <a:rPr i="1" lang="en" sz="2400">
                <a:solidFill>
                  <a:srgbClr val="FFFFFF"/>
                </a:solidFill>
              </a:rPr>
              <a:t>-- Michael Platt, Microsoft</a:t>
            </a:r>
            <a:endParaRPr i="1" sz="2400">
              <a:solidFill>
                <a:srgbClr val="FFFFFF"/>
              </a:solidFill>
            </a:endParaRPr>
          </a:p>
        </p:txBody>
      </p:sp>
      <p:pic>
        <p:nvPicPr>
          <p:cNvPr descr="platt.jpg" id="513" name="Google Shape;51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5075" y="1242429"/>
            <a:ext cx="1500400" cy="15004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4" name="Google Shape;514;p9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for Interop, not Integration...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98"/>
          <p:cNvSpPr/>
          <p:nvPr/>
        </p:nvSpPr>
        <p:spPr>
          <a:xfrm>
            <a:off x="1743750" y="1446025"/>
            <a:ext cx="5593800" cy="26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 for Interop, not Integration...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98"/>
          <p:cNvSpPr txBox="1"/>
          <p:nvPr/>
        </p:nvSpPr>
        <p:spPr>
          <a:xfrm>
            <a:off x="460185" y="4448175"/>
            <a:ext cx="82236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By Wkinterop - Powerpoint -&gt; PNG, CC BY-SA 3.0, https://en.wikipedia.org/w/index.php?curid=35139609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descr="1200px-Model_Driven_Interoperability_Levels.png" id="522" name="Google Shape;522;p98"/>
          <p:cNvPicPr preferRelativeResize="0"/>
          <p:nvPr/>
        </p:nvPicPr>
        <p:blipFill rotWithShape="1">
          <a:blip r:embed="rId3">
            <a:alphaModFix/>
          </a:blip>
          <a:srcRect b="0" l="11979" r="0" t="12617"/>
          <a:stretch/>
        </p:blipFill>
        <p:spPr>
          <a:xfrm>
            <a:off x="1806300" y="1445112"/>
            <a:ext cx="5531349" cy="26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encrypted-tbn1.gstatic.com/images?q=tbn:ANd9GcSOj4gks0AiEL1AAz_0C0zxfCFGIamgJJmQiP3SR1QY4VW_FDRiwg" id="527" name="Google Shape;52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8621" y="1314449"/>
            <a:ext cx="1819200" cy="251460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p9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Signal, Sign, and Symbol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99"/>
          <p:cNvSpPr txBox="1"/>
          <p:nvPr/>
        </p:nvSpPr>
        <p:spPr>
          <a:xfrm>
            <a:off x="1346277" y="3976400"/>
            <a:ext cx="18915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Jens Rasmussen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530" name="Google Shape;53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502" y="135901"/>
            <a:ext cx="4150200" cy="48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502" y="135901"/>
            <a:ext cx="4150200" cy="48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10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Signal, Sign, and Symbol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00"/>
          <p:cNvSpPr txBox="1"/>
          <p:nvPr>
            <p:ph idx="4294967295" type="body"/>
          </p:nvPr>
        </p:nvSpPr>
        <p:spPr>
          <a:xfrm>
            <a:off x="311700" y="1152475"/>
            <a:ext cx="402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Signal: Protocol</a:t>
            </a:r>
            <a:br>
              <a:rPr lang="en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Sign: Format</a:t>
            </a:r>
            <a:br>
              <a:rPr lang="en" sz="2400">
                <a:solidFill>
                  <a:srgbClr val="FFFFFF"/>
                </a:solidFill>
              </a:rPr>
            </a:b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Symbol: Vocabulary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0502" y="135901"/>
            <a:ext cx="4150200" cy="48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10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Signal, Sign, and Symbol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01"/>
          <p:cNvSpPr txBox="1"/>
          <p:nvPr>
            <p:ph idx="4294967295" type="body"/>
          </p:nvPr>
        </p:nvSpPr>
        <p:spPr>
          <a:xfrm>
            <a:off x="311700" y="1152475"/>
            <a:ext cx="402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Signal: Protocol</a:t>
            </a:r>
            <a:br>
              <a:rPr lang="en" sz="2400">
                <a:solidFill>
                  <a:srgbClr val="FFFFFF"/>
                </a:solidFill>
              </a:rPr>
            </a:br>
            <a:r>
              <a:rPr i="1" lang="en" sz="2400">
                <a:solidFill>
                  <a:srgbClr val="FFFFFF"/>
                </a:solidFill>
              </a:rPr>
              <a:t>HTTP, CoAP, etc.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Sign: Format</a:t>
            </a:r>
            <a:br>
              <a:rPr lang="en" sz="2400">
                <a:solidFill>
                  <a:srgbClr val="FFFFFF"/>
                </a:solidFill>
              </a:rPr>
            </a:br>
            <a:r>
              <a:rPr i="1" lang="en" sz="2400">
                <a:solidFill>
                  <a:srgbClr val="FFFFFF"/>
                </a:solidFill>
              </a:rPr>
              <a:t>HTML, HAL, etc.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n" sz="2400">
                <a:solidFill>
                  <a:srgbClr val="FFFFFF"/>
                </a:solidFill>
              </a:rPr>
              <a:t>Symbol: Vocabulary</a:t>
            </a:r>
            <a:br>
              <a:rPr lang="en" sz="2400">
                <a:solidFill>
                  <a:srgbClr val="FFFFFF"/>
                </a:solidFill>
              </a:rPr>
            </a:br>
            <a:r>
              <a:rPr i="1" lang="en" sz="2400">
                <a:solidFill>
                  <a:srgbClr val="FFFFFF"/>
                </a:solidFill>
              </a:rPr>
              <a:t>ALPS, DCAP, etc.</a:t>
            </a:r>
            <a:endParaRPr i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28" cy="4838697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02"/>
          <p:cNvSpPr txBox="1"/>
          <p:nvPr>
            <p:ph type="title"/>
          </p:nvPr>
        </p:nvSpPr>
        <p:spPr>
          <a:xfrm>
            <a:off x="1749850" y="2150850"/>
            <a:ext cx="6183600" cy="841800"/>
          </a:xfrm>
          <a:prstGeom prst="rect">
            <a:avLst/>
          </a:prstGeom>
          <a:solidFill>
            <a:srgbClr val="000000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Valley of the Metamorphs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Rules for Not Breaking Things...</a:t>
            </a:r>
            <a:endParaRPr/>
          </a:p>
        </p:txBody>
      </p:sp>
      <p:sp>
        <p:nvSpPr>
          <p:cNvPr id="556" name="Google Shape;556;p1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You can't take things away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You can't change the meaning of things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All new things must be optional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can't take things away...</a:t>
            </a:r>
            <a:endParaRPr/>
          </a:p>
        </p:txBody>
      </p:sp>
      <p:pic>
        <p:nvPicPr>
          <p:cNvPr id="562" name="Google Shape;56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88" y="1276963"/>
            <a:ext cx="2500925" cy="21764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3" name="Google Shape;563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0825" y="1276962"/>
            <a:ext cx="2294400" cy="15649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4" name="Google Shape;564;p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9425" y="1276963"/>
            <a:ext cx="2988863" cy="258956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can't change the meaning of things...</a:t>
            </a:r>
            <a:endParaRPr/>
          </a:p>
        </p:txBody>
      </p:sp>
      <p:pic>
        <p:nvPicPr>
          <p:cNvPr id="570" name="Google Shape;57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38" y="1293088"/>
            <a:ext cx="2767250" cy="21676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1" name="Google Shape;57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112" y="1293088"/>
            <a:ext cx="3042700" cy="255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328" y="1273900"/>
            <a:ext cx="5169850" cy="368885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 few years ago, in a slide deck far away...</a:t>
            </a:r>
            <a:endParaRPr b="1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new things MUST be optional...</a:t>
            </a:r>
            <a:endParaRPr/>
          </a:p>
        </p:txBody>
      </p:sp>
      <p:pic>
        <p:nvPicPr>
          <p:cNvPr id="577" name="Google Shape;577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700" y="1366450"/>
            <a:ext cx="3012425" cy="19361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8" name="Google Shape;578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1500" y="1366450"/>
            <a:ext cx="2405700" cy="1222350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9" name="Google Shape;579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9575" y="1366450"/>
            <a:ext cx="2587725" cy="2302948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07"/>
          <p:cNvSpPr txBox="1"/>
          <p:nvPr/>
        </p:nvSpPr>
        <p:spPr>
          <a:xfrm>
            <a:off x="1600500" y="4230575"/>
            <a:ext cx="5422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Roy Fielding, 2013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585" name="Google Shape;58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00" y="239000"/>
            <a:ext cx="5228903" cy="39257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8"/>
          <p:cNvSpPr txBox="1"/>
          <p:nvPr/>
        </p:nvSpPr>
        <p:spPr>
          <a:xfrm>
            <a:off x="1600500" y="4230575"/>
            <a:ext cx="5422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</a:rPr>
              <a:t>Roy Fielding, 2013</a:t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591" name="Google Shape;591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7300" y="248150"/>
            <a:ext cx="5228903" cy="3925775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7650" y="1320450"/>
            <a:ext cx="6074976" cy="27000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10"/>
          <p:cNvSpPr txBox="1"/>
          <p:nvPr>
            <p:ph type="title"/>
          </p:nvPr>
        </p:nvSpPr>
        <p:spPr>
          <a:xfrm>
            <a:off x="328925" y="904875"/>
            <a:ext cx="5420700" cy="3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/>
              <a:t>"How do you get communication started among totally uncorrelated 'sapient' beings?"</a:t>
            </a:r>
            <a:br>
              <a:rPr i="1" lang="en" sz="3000"/>
            </a:br>
            <a:r>
              <a:rPr i="1" lang="en" sz="3000"/>
              <a:t> </a:t>
            </a:r>
            <a:br>
              <a:rPr i="1" lang="en" sz="3000"/>
            </a:br>
            <a:r>
              <a:rPr i="1" lang="en" sz="3000"/>
              <a:t>--   J. C. R. Licklider, 1963</a:t>
            </a:r>
            <a:endParaRPr i="1" sz="3000"/>
          </a:p>
        </p:txBody>
      </p:sp>
      <p:pic>
        <p:nvPicPr>
          <p:cNvPr id="603" name="Google Shape;60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075" y="904875"/>
            <a:ext cx="2809875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1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610" name="Google Shape;61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1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622" name="Google Shape;62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1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641" name="Google Shape;64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128355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2562475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2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43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4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85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56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2750" y="3686500"/>
            <a:ext cx="1013100" cy="10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1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667" name="Google Shape;66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11417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11417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24206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24206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35305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3530513"/>
            <a:ext cx="970575" cy="9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1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693" name="Google Shape;69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11417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11417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24206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24206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35305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353051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825" y="776675"/>
            <a:ext cx="4258524" cy="42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000" y="141575"/>
            <a:ext cx="7516001" cy="48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Licklider Memo (1963)     </a:t>
            </a:r>
            <a:endParaRPr/>
          </a:p>
        </p:txBody>
      </p:sp>
      <p:pic>
        <p:nvPicPr>
          <p:cNvPr id="720" name="Google Shape;720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1116975"/>
            <a:ext cx="3041649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Licklider Memo (1963)         Licklider Protocol (2008)</a:t>
            </a:r>
            <a:endParaRPr/>
          </a:p>
        </p:txBody>
      </p:sp>
      <p:pic>
        <p:nvPicPr>
          <p:cNvPr id="726" name="Google Shape;726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50" y="1116975"/>
            <a:ext cx="3041649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2799" y="1116975"/>
            <a:ext cx="315892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 for discovering machines</a:t>
            </a:r>
            <a:endParaRPr/>
          </a:p>
        </p:txBody>
      </p:sp>
      <p:pic>
        <p:nvPicPr>
          <p:cNvPr id="733" name="Google Shape;733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1825" y="1130650"/>
            <a:ext cx="536036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But we need to discover </a:t>
            </a:r>
            <a:r>
              <a:rPr b="1" i="1" lang="en"/>
              <a:t>services...</a:t>
            </a:r>
            <a:endParaRPr b="1" i="1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30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Interoperative Services… (DISCO)</a:t>
            </a:r>
            <a:endParaRPr/>
          </a:p>
        </p:txBody>
      </p:sp>
      <p:pic>
        <p:nvPicPr>
          <p:cNvPr id="744" name="Google Shape;744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775" y="873000"/>
            <a:ext cx="4510874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250" y="873000"/>
            <a:ext cx="2864244" cy="38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120"/>
          <p:cNvSpPr txBox="1"/>
          <p:nvPr/>
        </p:nvSpPr>
        <p:spPr>
          <a:xfrm>
            <a:off x="92100" y="4693975"/>
            <a:ext cx="8973000" cy="3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open-disco.org</a:t>
            </a:r>
            <a:endParaRPr b="1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Interoperative Services… (DISCO)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2" name="Google Shape;75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5138"/>
            <a:ext cx="8839202" cy="237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Interoperative Services… (DISCO)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8" name="Google Shape;758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6475" y="1143825"/>
            <a:ext cx="569734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2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764" name="Google Shape;76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11417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11417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24206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24206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35305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3530513"/>
            <a:ext cx="970575" cy="9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250" y="0"/>
            <a:ext cx="9144000" cy="7604624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1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Discovery</a:t>
            </a:r>
            <a:endParaRPr/>
          </a:p>
        </p:txBody>
      </p:sp>
      <p:pic>
        <p:nvPicPr>
          <p:cNvPr id="791" name="Google Shape;79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63" y="11417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6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16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713" y="11701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6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13" y="11984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363" y="11417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63" y="24206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6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16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713" y="24490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6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13" y="247736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363" y="24206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063" y="35305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56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16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713" y="35588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226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813" y="35872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3363" y="3530513"/>
            <a:ext cx="970575" cy="97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So...</a:t>
            </a:r>
            <a:endParaRPr i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5"/>
          <p:cNvSpPr/>
          <p:nvPr/>
        </p:nvSpPr>
        <p:spPr>
          <a:xfrm>
            <a:off x="1309050" y="52650"/>
            <a:ext cx="6525900" cy="50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675" y="99800"/>
            <a:ext cx="63547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need better maps...</a:t>
            </a:r>
            <a:endParaRPr/>
          </a:p>
        </p:txBody>
      </p:sp>
      <p:sp>
        <p:nvSpPr>
          <p:cNvPr id="822" name="Google Shape;822;p126"/>
          <p:cNvSpPr/>
          <p:nvPr/>
        </p:nvSpPr>
        <p:spPr>
          <a:xfrm>
            <a:off x="180125" y="1355150"/>
            <a:ext cx="4769400" cy="314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3" name="Google Shape;823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34" y="1384570"/>
            <a:ext cx="4644329" cy="301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26"/>
          <p:cNvPicPr preferRelativeResize="0"/>
          <p:nvPr/>
        </p:nvPicPr>
        <p:blipFill rotWithShape="1">
          <a:blip r:embed="rId4">
            <a:alphaModFix/>
          </a:blip>
          <a:srcRect b="12831" l="0" r="0" t="0"/>
          <a:stretch/>
        </p:blipFill>
        <p:spPr>
          <a:xfrm>
            <a:off x="4329850" y="1355150"/>
            <a:ext cx="4568251" cy="314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So that we can program the network...</a:t>
            </a:r>
            <a:endParaRPr/>
          </a:p>
        </p:txBody>
      </p:sp>
      <p:pic>
        <p:nvPicPr>
          <p:cNvPr id="830" name="Google Shape;830;p127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-38587" y="1267888"/>
            <a:ext cx="9221175" cy="6107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400" y="1267900"/>
            <a:ext cx="4452800" cy="460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means applying patterns to our code..,</a:t>
            </a:r>
            <a:endParaRPr/>
          </a:p>
        </p:txBody>
      </p:sp>
      <p:pic>
        <p:nvPicPr>
          <p:cNvPr id="837" name="Google Shape;837;p128"/>
          <p:cNvPicPr preferRelativeResize="0"/>
          <p:nvPr/>
        </p:nvPicPr>
        <p:blipFill rotWithShape="1">
          <a:blip r:embed="rId3">
            <a:alphaModFix/>
          </a:blip>
          <a:srcRect b="0" l="0" r="0" t="31058"/>
          <a:stretch/>
        </p:blipFill>
        <p:spPr>
          <a:xfrm>
            <a:off x="311700" y="1159450"/>
            <a:ext cx="5679825" cy="363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128"/>
          <p:cNvSpPr txBox="1"/>
          <p:nvPr/>
        </p:nvSpPr>
        <p:spPr>
          <a:xfrm>
            <a:off x="6365350" y="1152475"/>
            <a:ext cx="2778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Fail-Fast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Timeout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Circuit Breaker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Steady State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Handshaking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AutoNum type="arabicPeriod"/>
            </a:pPr>
            <a:r>
              <a:rPr lang="en" sz="2400">
                <a:solidFill>
                  <a:srgbClr val="FFFFFF"/>
                </a:solidFill>
              </a:rPr>
              <a:t>Bulkhead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descr="mnee2_xlargebeta.jpg" id="839" name="Google Shape;83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4677" y="3941127"/>
            <a:ext cx="862125" cy="10345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9"/>
          <p:cNvSpPr txBox="1"/>
          <p:nvPr>
            <p:ph type="title"/>
          </p:nvPr>
        </p:nvSpPr>
        <p:spPr>
          <a:xfrm>
            <a:off x="0" y="445025"/>
            <a:ext cx="88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 means understanding the role of semantics...</a:t>
            </a:r>
            <a:endParaRPr/>
          </a:p>
        </p:txBody>
      </p:sp>
      <p:sp>
        <p:nvSpPr>
          <p:cNvPr id="845" name="Google Shape;845;p129"/>
          <p:cNvSpPr/>
          <p:nvPr/>
        </p:nvSpPr>
        <p:spPr>
          <a:xfrm>
            <a:off x="1743750" y="1446025"/>
            <a:ext cx="5593800" cy="265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1200px-Model_Driven_Interoperability_Levels.png" id="846" name="Google Shape;846;p129"/>
          <p:cNvPicPr preferRelativeResize="0"/>
          <p:nvPr/>
        </p:nvPicPr>
        <p:blipFill rotWithShape="1">
          <a:blip r:embed="rId3">
            <a:alphaModFix/>
          </a:blip>
          <a:srcRect b="0" l="11979" r="0" t="12617"/>
          <a:stretch/>
        </p:blipFill>
        <p:spPr>
          <a:xfrm>
            <a:off x="1806300" y="1445112"/>
            <a:ext cx="5531349" cy="26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importance of change over time...</a:t>
            </a:r>
            <a:endParaRPr/>
          </a:p>
        </p:txBody>
      </p:sp>
      <p:pic>
        <p:nvPicPr>
          <p:cNvPr id="852" name="Google Shape;852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738" y="1293088"/>
            <a:ext cx="2767250" cy="216767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53" name="Google Shape;853;p1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112" y="1293088"/>
            <a:ext cx="3042700" cy="2557325"/>
          </a:xfrm>
          <a:prstGeom prst="rect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the power of service-level discovery...</a:t>
            </a:r>
            <a:endParaRPr/>
          </a:p>
        </p:txBody>
      </p:sp>
      <p:pic>
        <p:nvPicPr>
          <p:cNvPr id="859" name="Google Shape;85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15538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15821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15821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15821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16105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16105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155381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283272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28610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28610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2861075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28894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288943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283271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063" y="394260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613" y="39709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163" y="39709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713" y="3970950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63" y="399931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813" y="3999313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363" y="3942588"/>
            <a:ext cx="970575" cy="9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0825" y="1188750"/>
            <a:ext cx="4258524" cy="42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That's a lot!</a:t>
            </a:r>
            <a:endParaRPr i="1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Google Shape;890;p133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0" y="13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"The journey of a thousand miles begins with one step." -- Lao Tzu</a:t>
            </a:r>
            <a:endParaRPr i="1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7" name="Google Shape;897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Google Shape;902;p135"/>
          <p:cNvPicPr preferRelativeResize="0"/>
          <p:nvPr/>
        </p:nvPicPr>
        <p:blipFill>
          <a:blip r:embed="rId3">
            <a:alphaModFix amt="51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135"/>
          <p:cNvSpPr txBox="1"/>
          <p:nvPr>
            <p:ph type="ctrTitle"/>
          </p:nvPr>
        </p:nvSpPr>
        <p:spPr>
          <a:xfrm>
            <a:off x="198308" y="2977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Discovering RESTful Web Microservices</a:t>
            </a:r>
            <a:endParaRPr/>
          </a:p>
        </p:txBody>
      </p:sp>
      <p:sp>
        <p:nvSpPr>
          <p:cNvPr id="904" name="Google Shape;904;p135"/>
          <p:cNvSpPr txBox="1"/>
          <p:nvPr>
            <p:ph idx="1" type="subTitle"/>
          </p:nvPr>
        </p:nvSpPr>
        <p:spPr>
          <a:xfrm>
            <a:off x="311700" y="3429550"/>
            <a:ext cx="85206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Mike Amundsen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@mamund</a:t>
            </a:r>
            <a:br>
              <a:rPr b="1" lang="en">
                <a:solidFill>
                  <a:srgbClr val="FFFFFF"/>
                </a:solidFill>
              </a:rPr>
            </a:br>
            <a:r>
              <a:rPr b="1" lang="en">
                <a:solidFill>
                  <a:srgbClr val="FFFFFF"/>
                </a:solidFill>
              </a:rPr>
              <a:t>API Academy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05" name="Google Shape;905;p135"/>
          <p:cNvSpPr txBox="1"/>
          <p:nvPr/>
        </p:nvSpPr>
        <p:spPr>
          <a:xfrm>
            <a:off x="42450" y="2493638"/>
            <a:ext cx="9059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FFFF"/>
                </a:solidFill>
              </a:rPr>
              <a:t>http://g.mamund.com/2019-02-sacon</a:t>
            </a:r>
            <a:endParaRPr b="1" i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5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